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Patrick Hand" panose="020F0502020204030204" pitchFamily="2" charset="0"/>
      <p:regular r:id="rId1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9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6317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9D9D9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es-CO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Relationship Id="rId9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4784" y="1101477"/>
            <a:ext cx="5210144" cy="575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8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¿Quién quiero ser?</a:t>
            </a:r>
            <a:endParaRPr lang="en-US" sz="4800"/>
          </a:p>
        </p:txBody>
      </p:sp>
      <p:sp>
        <p:nvSpPr>
          <p:cNvPr id="4" name="Text 1"/>
          <p:cNvSpPr/>
          <p:nvPr/>
        </p:nvSpPr>
        <p:spPr>
          <a:xfrm>
            <a:off x="704784" y="2505872"/>
            <a:ext cx="7674106" cy="12823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8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Orientación vocacional y proyecto de </a:t>
            </a:r>
            <a:r>
              <a:rPr lang="en-US" sz="280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vida</a:t>
            </a:r>
            <a:r>
              <a:rPr lang="en-US" sz="28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280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en</a:t>
            </a:r>
            <a:r>
              <a:rPr lang="en-US" sz="28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el marco del </a:t>
            </a:r>
            <a:r>
              <a:rPr lang="en-US" sz="2800" b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Mundial 2026</a:t>
            </a:r>
            <a:endParaRPr lang="en-US" sz="2800"/>
          </a:p>
        </p:txBody>
      </p:sp>
      <p:sp>
        <p:nvSpPr>
          <p:cNvPr id="5" name="Shape 2"/>
          <p:cNvSpPr/>
          <p:nvPr/>
        </p:nvSpPr>
        <p:spPr>
          <a:xfrm>
            <a:off x="805041" y="4438904"/>
            <a:ext cx="4410772" cy="641871"/>
          </a:xfrm>
          <a:prstGeom prst="roundRect">
            <a:avLst>
              <a:gd name="adj" fmla="val 17875"/>
            </a:avLst>
          </a:prstGeom>
          <a:solidFill>
            <a:srgbClr val="E6E6E6"/>
          </a:solidFill>
          <a:ln/>
        </p:spPr>
        <p:txBody>
          <a:bodyPr/>
          <a:lstStyle/>
          <a:p>
            <a:endParaRPr lang="es-CO" sz="2800"/>
          </a:p>
        </p:txBody>
      </p:sp>
      <p:sp>
        <p:nvSpPr>
          <p:cNvPr id="6" name="Text 3"/>
          <p:cNvSpPr/>
          <p:nvPr/>
        </p:nvSpPr>
        <p:spPr>
          <a:xfrm>
            <a:off x="943052" y="4507861"/>
            <a:ext cx="2723387" cy="294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8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COLEGIO UNIÓN EUROPEA I.E.D</a:t>
            </a:r>
            <a:r>
              <a:rPr lang="en-US" sz="20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.</a:t>
            </a:r>
            <a:endParaRPr lang="en-US" sz="2000"/>
          </a:p>
        </p:txBody>
      </p:sp>
      <p:sp>
        <p:nvSpPr>
          <p:cNvPr id="7" name="Shape 4"/>
          <p:cNvSpPr/>
          <p:nvPr/>
        </p:nvSpPr>
        <p:spPr>
          <a:xfrm>
            <a:off x="846614" y="5533566"/>
            <a:ext cx="3072244" cy="573576"/>
          </a:xfrm>
          <a:prstGeom prst="roundRect">
            <a:avLst>
              <a:gd name="adj" fmla="val 17365"/>
            </a:avLst>
          </a:prstGeom>
          <a:noFill/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s-CO" sz="2800"/>
          </a:p>
        </p:txBody>
      </p:sp>
      <p:sp>
        <p:nvSpPr>
          <p:cNvPr id="8" name="Text 5"/>
          <p:cNvSpPr/>
          <p:nvPr/>
        </p:nvSpPr>
        <p:spPr>
          <a:xfrm>
            <a:off x="990973" y="5608873"/>
            <a:ext cx="2318883" cy="294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400">
                <a:solidFill>
                  <a:srgbClr val="CCCCCC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CICLO V · GRADOS 10 Y 11</a:t>
            </a:r>
            <a:endParaRPr lang="en-US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6612"/>
            <a:ext cx="4571886" cy="722189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76926" y="689868"/>
            <a:ext cx="4290012" cy="466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El camino recorrido </a:t>
            </a:r>
            <a:r>
              <a:rPr lang="en-US" sz="320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⚽</a:t>
            </a:r>
            <a:endParaRPr lang="en-US" sz="3200"/>
          </a:p>
        </p:txBody>
      </p:sp>
      <p:sp>
        <p:nvSpPr>
          <p:cNvPr id="4" name="Text 1"/>
          <p:cNvSpPr/>
          <p:nvPr/>
        </p:nvSpPr>
        <p:spPr>
          <a:xfrm>
            <a:off x="5376926" y="1377057"/>
            <a:ext cx="6009728" cy="53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En las semanas anteriores exploramos el mundo del trabajo y las profesiones desde un escenario emocionante: el </a:t>
            </a:r>
            <a:r>
              <a:rPr lang="en-US" sz="1600" b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Mundial de Fútbol 2026</a:t>
            </a: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.</a:t>
            </a:r>
            <a:endParaRPr lang="en-US" sz="160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1527" y="2072680"/>
            <a:ext cx="6035127" cy="126702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662471" y="2282031"/>
            <a:ext cx="1840164" cy="229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🏟️</a:t>
            </a: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Visita a El Campín</a:t>
            </a:r>
            <a:endParaRPr lang="en-US" sz="1600"/>
          </a:p>
        </p:txBody>
      </p:sp>
      <p:sp>
        <p:nvSpPr>
          <p:cNvPr id="7" name="Text 3"/>
          <p:cNvSpPr/>
          <p:nvPr/>
        </p:nvSpPr>
        <p:spPr>
          <a:xfrm>
            <a:off x="5662471" y="2600325"/>
            <a:ext cx="5514837" cy="53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Identificamos todos los roles que hacen posible un evento deportivo: árbitro, camarógrafo, médico, gestor de redes sociales y más.</a:t>
            </a:r>
            <a:endParaRPr lang="en-US" sz="160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1527" y="3486845"/>
            <a:ext cx="6035127" cy="126702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662471" y="3696196"/>
            <a:ext cx="1840164" cy="229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👤</a:t>
            </a: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Historia personal</a:t>
            </a:r>
            <a:endParaRPr lang="en-US" sz="1600"/>
          </a:p>
        </p:txBody>
      </p:sp>
      <p:sp>
        <p:nvSpPr>
          <p:cNvPr id="10" name="Text 5"/>
          <p:cNvSpPr/>
          <p:nvPr/>
        </p:nvSpPr>
        <p:spPr>
          <a:xfrm>
            <a:off x="5662471" y="4014490"/>
            <a:ext cx="5514837" cy="53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Reflexionamos sobre momentos importantes, personas que nos inspiran y las fortalezas que los demás reconocen en nosotros.</a:t>
            </a:r>
            <a:endParaRPr lang="en-US" sz="160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1527" y="4901009"/>
            <a:ext cx="6035127" cy="126702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662471" y="5110361"/>
            <a:ext cx="1840164" cy="229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🔍</a:t>
            </a: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Exploración vocacional</a:t>
            </a:r>
            <a:endParaRPr lang="en-US" sz="1600"/>
          </a:p>
        </p:txBody>
      </p:sp>
      <p:sp>
        <p:nvSpPr>
          <p:cNvPr id="13" name="Text 7"/>
          <p:cNvSpPr/>
          <p:nvPr/>
        </p:nvSpPr>
        <p:spPr>
          <a:xfrm>
            <a:off x="5662471" y="5428655"/>
            <a:ext cx="5514837" cy="53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Comenzamos a descubrir profesiones y oficios vinculados al fútbol y más allá del campo de juego.</a:t>
            </a:r>
            <a:endParaRPr lang="en-US"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7491" y="229783"/>
            <a:ext cx="4833221" cy="370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Es momento de mirar hacia adelante </a:t>
            </a:r>
            <a:r>
              <a:rPr lang="en-US" sz="400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🎯</a:t>
            </a:r>
            <a:endParaRPr lang="en-US" sz="4000"/>
          </a:p>
        </p:txBody>
      </p:sp>
      <p:sp>
        <p:nvSpPr>
          <p:cNvPr id="3" name="Text 1"/>
          <p:cNvSpPr/>
          <p:nvPr/>
        </p:nvSpPr>
        <p:spPr>
          <a:xfrm>
            <a:off x="437491" y="905421"/>
            <a:ext cx="9537660" cy="190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20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Hoy damos un paso más: </a:t>
            </a:r>
            <a:r>
              <a:rPr lang="en-US" sz="2000" b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pasar del juego a lo concreto</a:t>
            </a:r>
            <a:r>
              <a:rPr lang="en-US" sz="20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. Identificaremos quiénes queremos ser en el mundo profesional y laboral.</a:t>
            </a:r>
            <a:endParaRPr lang="en-US" sz="2000"/>
          </a:p>
        </p:txBody>
      </p:sp>
      <p:sp>
        <p:nvSpPr>
          <p:cNvPr id="4" name="Shape 2"/>
          <p:cNvSpPr/>
          <p:nvPr/>
        </p:nvSpPr>
        <p:spPr>
          <a:xfrm>
            <a:off x="1631810" y="1485305"/>
            <a:ext cx="582201" cy="873423"/>
          </a:xfrm>
          <a:prstGeom prst="roundRect">
            <a:avLst>
              <a:gd name="adj" fmla="val 360041"/>
            </a:avLst>
          </a:prstGeom>
          <a:solidFill>
            <a:srgbClr val="E6E6E6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s-CO" sz="3200"/>
          </a:p>
        </p:txBody>
      </p:sp>
      <p:sp>
        <p:nvSpPr>
          <p:cNvPr id="5" name="Text 3"/>
          <p:cNvSpPr/>
          <p:nvPr/>
        </p:nvSpPr>
        <p:spPr>
          <a:xfrm>
            <a:off x="1813773" y="1785541"/>
            <a:ext cx="218276" cy="27285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8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1</a:t>
            </a:r>
            <a:endParaRPr lang="en-US" sz="2800"/>
          </a:p>
        </p:txBody>
      </p:sp>
      <p:sp>
        <p:nvSpPr>
          <p:cNvPr id="6" name="Text 4"/>
          <p:cNvSpPr/>
          <p:nvPr/>
        </p:nvSpPr>
        <p:spPr>
          <a:xfrm>
            <a:off x="2306084" y="1630859"/>
            <a:ext cx="1455602" cy="1818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Dos opciones vocacionales</a:t>
            </a:r>
            <a:endParaRPr lang="en-US" sz="4000"/>
          </a:p>
        </p:txBody>
      </p:sp>
      <p:sp>
        <p:nvSpPr>
          <p:cNvPr id="7" name="Shape 5"/>
          <p:cNvSpPr/>
          <p:nvPr/>
        </p:nvSpPr>
        <p:spPr>
          <a:xfrm>
            <a:off x="1631810" y="2450802"/>
            <a:ext cx="582201" cy="873423"/>
          </a:xfrm>
          <a:prstGeom prst="roundRect">
            <a:avLst>
              <a:gd name="adj" fmla="val 360041"/>
            </a:avLst>
          </a:prstGeom>
          <a:solidFill>
            <a:srgbClr val="E6E6E6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s-CO" sz="3200"/>
          </a:p>
        </p:txBody>
      </p:sp>
      <p:sp>
        <p:nvSpPr>
          <p:cNvPr id="8" name="Text 6"/>
          <p:cNvSpPr/>
          <p:nvPr/>
        </p:nvSpPr>
        <p:spPr>
          <a:xfrm>
            <a:off x="1813773" y="2751038"/>
            <a:ext cx="218276" cy="27285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8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2</a:t>
            </a:r>
            <a:endParaRPr lang="en-US" sz="2800"/>
          </a:p>
        </p:txBody>
      </p:sp>
      <p:sp>
        <p:nvSpPr>
          <p:cNvPr id="9" name="Text 7"/>
          <p:cNvSpPr/>
          <p:nvPr/>
        </p:nvSpPr>
        <p:spPr>
          <a:xfrm>
            <a:off x="2306084" y="2596356"/>
            <a:ext cx="1455602" cy="1818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Cargos y puestos laborales</a:t>
            </a:r>
            <a:endParaRPr lang="en-US" sz="4000"/>
          </a:p>
        </p:txBody>
      </p:sp>
      <p:sp>
        <p:nvSpPr>
          <p:cNvPr id="10" name="Shape 8"/>
          <p:cNvSpPr/>
          <p:nvPr/>
        </p:nvSpPr>
        <p:spPr>
          <a:xfrm>
            <a:off x="1631810" y="3416300"/>
            <a:ext cx="582201" cy="873423"/>
          </a:xfrm>
          <a:prstGeom prst="roundRect">
            <a:avLst>
              <a:gd name="adj" fmla="val 360041"/>
            </a:avLst>
          </a:prstGeom>
          <a:solidFill>
            <a:srgbClr val="E6E6E6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s-CO" sz="3200"/>
          </a:p>
        </p:txBody>
      </p:sp>
      <p:sp>
        <p:nvSpPr>
          <p:cNvPr id="11" name="Text 9"/>
          <p:cNvSpPr/>
          <p:nvPr/>
        </p:nvSpPr>
        <p:spPr>
          <a:xfrm>
            <a:off x="1813773" y="3716536"/>
            <a:ext cx="218276" cy="27285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8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3</a:t>
            </a:r>
            <a:endParaRPr lang="en-US" sz="2800"/>
          </a:p>
        </p:txBody>
      </p:sp>
      <p:sp>
        <p:nvSpPr>
          <p:cNvPr id="12" name="Text 10"/>
          <p:cNvSpPr/>
          <p:nvPr/>
        </p:nvSpPr>
        <p:spPr>
          <a:xfrm>
            <a:off x="2306084" y="3561854"/>
            <a:ext cx="1455602" cy="1818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Ficha Panini con IA</a:t>
            </a:r>
            <a:endParaRPr lang="en-US" sz="4000"/>
          </a:p>
        </p:txBody>
      </p:sp>
      <p:sp>
        <p:nvSpPr>
          <p:cNvPr id="13" name="Shape 11"/>
          <p:cNvSpPr/>
          <p:nvPr/>
        </p:nvSpPr>
        <p:spPr>
          <a:xfrm>
            <a:off x="1631810" y="4381798"/>
            <a:ext cx="582201" cy="873423"/>
          </a:xfrm>
          <a:prstGeom prst="roundRect">
            <a:avLst>
              <a:gd name="adj" fmla="val 360041"/>
            </a:avLst>
          </a:prstGeom>
          <a:solidFill>
            <a:srgbClr val="E6E6E6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s-CO" sz="3200"/>
          </a:p>
        </p:txBody>
      </p:sp>
      <p:sp>
        <p:nvSpPr>
          <p:cNvPr id="14" name="Text 12"/>
          <p:cNvSpPr/>
          <p:nvPr/>
        </p:nvSpPr>
        <p:spPr>
          <a:xfrm>
            <a:off x="1813773" y="4682034"/>
            <a:ext cx="218276" cy="27285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8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4</a:t>
            </a:r>
            <a:endParaRPr lang="en-US" sz="2800"/>
          </a:p>
        </p:txBody>
      </p:sp>
      <p:sp>
        <p:nvSpPr>
          <p:cNvPr id="15" name="Text 13"/>
          <p:cNvSpPr/>
          <p:nvPr/>
        </p:nvSpPr>
        <p:spPr>
          <a:xfrm>
            <a:off x="2306084" y="4527352"/>
            <a:ext cx="1455602" cy="1818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Proyecto de vida</a:t>
            </a:r>
            <a:endParaRPr lang="en-US" sz="4000"/>
          </a:p>
        </p:txBody>
      </p:sp>
      <p:sp>
        <p:nvSpPr>
          <p:cNvPr id="16" name="Shape 14"/>
          <p:cNvSpPr/>
          <p:nvPr/>
        </p:nvSpPr>
        <p:spPr>
          <a:xfrm>
            <a:off x="1631810" y="5347295"/>
            <a:ext cx="582201" cy="873423"/>
          </a:xfrm>
          <a:prstGeom prst="roundRect">
            <a:avLst>
              <a:gd name="adj" fmla="val 360041"/>
            </a:avLst>
          </a:prstGeom>
          <a:solidFill>
            <a:srgbClr val="E6E6E6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s-CO" sz="3200"/>
          </a:p>
        </p:txBody>
      </p:sp>
      <p:sp>
        <p:nvSpPr>
          <p:cNvPr id="17" name="Text 15"/>
          <p:cNvSpPr/>
          <p:nvPr/>
        </p:nvSpPr>
        <p:spPr>
          <a:xfrm>
            <a:off x="1813773" y="5647531"/>
            <a:ext cx="218276" cy="27285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8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5</a:t>
            </a:r>
            <a:endParaRPr lang="en-US" sz="2800"/>
          </a:p>
        </p:txBody>
      </p:sp>
      <p:sp>
        <p:nvSpPr>
          <p:cNvPr id="18" name="Text 16"/>
          <p:cNvSpPr/>
          <p:nvPr/>
        </p:nvSpPr>
        <p:spPr>
          <a:xfrm>
            <a:off x="2306084" y="5492849"/>
            <a:ext cx="1455602" cy="1818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Hoja de vida en cartelera</a:t>
            </a:r>
            <a:endParaRPr lang="en-US" sz="4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19" y="262148"/>
            <a:ext cx="6474489" cy="436258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432214" y="204502"/>
            <a:ext cx="871660" cy="341511"/>
          </a:xfrm>
          <a:prstGeom prst="roundRect">
            <a:avLst>
              <a:gd name="adj" fmla="val 18937"/>
            </a:avLst>
          </a:prstGeom>
          <a:solidFill>
            <a:srgbClr val="E6E6E6"/>
          </a:solidFill>
          <a:ln/>
        </p:spPr>
        <p:txBody>
          <a:bodyPr/>
          <a:lstStyle/>
          <a:p>
            <a:endParaRPr lang="es-CO" sz="2000"/>
          </a:p>
        </p:txBody>
      </p:sp>
      <p:sp>
        <p:nvSpPr>
          <p:cNvPr id="4" name="Text 1"/>
          <p:cNvSpPr/>
          <p:nvPr/>
        </p:nvSpPr>
        <p:spPr>
          <a:xfrm>
            <a:off x="7560471" y="262147"/>
            <a:ext cx="1356436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4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PARTE 1</a:t>
            </a:r>
            <a:endParaRPr lang="en-US" sz="1400"/>
          </a:p>
        </p:txBody>
      </p:sp>
      <p:sp>
        <p:nvSpPr>
          <p:cNvPr id="5" name="Text 2"/>
          <p:cNvSpPr/>
          <p:nvPr/>
        </p:nvSpPr>
        <p:spPr>
          <a:xfrm>
            <a:off x="7294702" y="690241"/>
            <a:ext cx="4274876" cy="9687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¿Qué quiero ser? Dos caminos posibles </a:t>
            </a:r>
            <a:r>
              <a:rPr lang="en-US" sz="320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🌟</a:t>
            </a:r>
            <a:endParaRPr lang="en-US" sz="3200"/>
          </a:p>
        </p:txBody>
      </p:sp>
      <p:sp>
        <p:nvSpPr>
          <p:cNvPr id="6" name="Text 3"/>
          <p:cNvSpPr/>
          <p:nvPr/>
        </p:nvSpPr>
        <p:spPr>
          <a:xfrm>
            <a:off x="7301052" y="1789257"/>
            <a:ext cx="4274876" cy="1131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22000"/>
              </a:lnSpc>
              <a:buNone/>
            </a:pP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El primer paso es identificar con claridad </a:t>
            </a:r>
            <a:r>
              <a:rPr lang="en-US" sz="1600" b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DOS opciones</a:t>
            </a: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de profesión u oficio que te gustaría desempeñar en el futuro. No tienen que ser definitivas: este es un ejercicio de exploración.</a:t>
            </a:r>
            <a:endParaRPr lang="en-US" sz="1600"/>
          </a:p>
        </p:txBody>
      </p:sp>
      <p:sp>
        <p:nvSpPr>
          <p:cNvPr id="7" name="Shape 4"/>
          <p:cNvSpPr/>
          <p:nvPr/>
        </p:nvSpPr>
        <p:spPr>
          <a:xfrm>
            <a:off x="7301052" y="3101525"/>
            <a:ext cx="4274876" cy="1523206"/>
          </a:xfrm>
          <a:prstGeom prst="roundRect">
            <a:avLst>
              <a:gd name="adj" fmla="val 5307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es-CO" sz="200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8490" y="4404167"/>
            <a:ext cx="307779" cy="19238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649102" y="3328864"/>
            <a:ext cx="3886554" cy="11374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60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💡 Tanto las profesiones (con título universitario) como los oficios (con formación técnica) son </a:t>
            </a:r>
            <a:r>
              <a:rPr lang="en-US" sz="1600" b="1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igualmente valiosos</a:t>
            </a:r>
            <a:r>
              <a:rPr lang="en-US" sz="160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.</a:t>
            </a:r>
            <a:endParaRPr lang="en-US" sz="160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9917" y="5281251"/>
            <a:ext cx="288620" cy="28862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513147" y="5271726"/>
            <a:ext cx="2712474" cy="5655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¿Qué actividades disfruto tanto que el tiempo se me pasa volando?</a:t>
            </a:r>
            <a:endParaRPr lang="en-US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98962" y="5281251"/>
            <a:ext cx="288620" cy="28862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052192" y="5271726"/>
            <a:ext cx="2712573" cy="5655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¿En qué me dicen los demás que soy bueno o buena?</a:t>
            </a:r>
            <a:endParaRPr lang="en-US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38105" y="5281251"/>
            <a:ext cx="288620" cy="288627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8591335" y="5271726"/>
            <a:ext cx="2712474" cy="5655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¿Qué problemas del mundo me gustaría ayudar a resolver?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05140" y="858143"/>
            <a:ext cx="833615" cy="432395"/>
          </a:xfrm>
          <a:prstGeom prst="roundRect">
            <a:avLst>
              <a:gd name="adj" fmla="val 17875"/>
            </a:avLst>
          </a:prstGeom>
          <a:solidFill>
            <a:srgbClr val="E6E6E6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3" name="Text 1"/>
          <p:cNvSpPr/>
          <p:nvPr/>
        </p:nvSpPr>
        <p:spPr>
          <a:xfrm>
            <a:off x="943150" y="927100"/>
            <a:ext cx="1167180" cy="294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PARTE 2</a:t>
            </a:r>
            <a:endParaRPr lang="en-US" sz="1400"/>
          </a:p>
        </p:txBody>
      </p:sp>
      <p:sp>
        <p:nvSpPr>
          <p:cNvPr id="4" name="Text 2"/>
          <p:cNvSpPr/>
          <p:nvPr/>
        </p:nvSpPr>
        <p:spPr>
          <a:xfrm>
            <a:off x="805140" y="1382514"/>
            <a:ext cx="7351529" cy="587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No es lo mismo el título que el cargo </a:t>
            </a:r>
            <a:r>
              <a:rPr lang="en-US" sz="360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💼</a:t>
            </a:r>
            <a:endParaRPr lang="en-US" sz="3600"/>
          </a:p>
        </p:txBody>
      </p:sp>
      <p:sp>
        <p:nvSpPr>
          <p:cNvPr id="5" name="Text 3"/>
          <p:cNvSpPr/>
          <p:nvPr/>
        </p:nvSpPr>
        <p:spPr>
          <a:xfrm>
            <a:off x="805140" y="2315270"/>
            <a:ext cx="10581415" cy="7358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8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La </a:t>
            </a:r>
            <a:r>
              <a:rPr lang="en-US" sz="1800" b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profesión o título</a:t>
            </a:r>
            <a:r>
              <a:rPr lang="en-US" sz="18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es la raíz; los </a:t>
            </a:r>
            <a:r>
              <a:rPr lang="en-US" sz="1800" b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cargos laborales</a:t>
            </a:r>
            <a:r>
              <a:rPr lang="en-US" sz="18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son las ramas. Cuando busques trabajo, no ofertan "un médico" sino "médico deportivo para club de fútbol".</a:t>
            </a:r>
            <a:endParaRPr lang="en-US" sz="1800"/>
          </a:p>
        </p:txBody>
      </p:sp>
      <p:sp>
        <p:nvSpPr>
          <p:cNvPr id="6" name="Shape 4"/>
          <p:cNvSpPr/>
          <p:nvPr/>
        </p:nvSpPr>
        <p:spPr>
          <a:xfrm>
            <a:off x="805140" y="3309838"/>
            <a:ext cx="10581415" cy="2690019"/>
          </a:xfrm>
          <a:prstGeom prst="roundRect">
            <a:avLst>
              <a:gd name="adj" fmla="val 3592"/>
            </a:avLst>
          </a:prstGeom>
          <a:noFill/>
          <a:ln w="1270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7" name="Text 5"/>
          <p:cNvSpPr/>
          <p:nvPr/>
        </p:nvSpPr>
        <p:spPr>
          <a:xfrm>
            <a:off x="1047922" y="3466902"/>
            <a:ext cx="3310053" cy="367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800" b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Profesión / Título</a:t>
            </a:r>
            <a:endParaRPr lang="en-US" sz="1800"/>
          </a:p>
        </p:txBody>
      </p:sp>
      <p:sp>
        <p:nvSpPr>
          <p:cNvPr id="8" name="Text 6"/>
          <p:cNvSpPr/>
          <p:nvPr/>
        </p:nvSpPr>
        <p:spPr>
          <a:xfrm>
            <a:off x="4221057" y="3466902"/>
            <a:ext cx="7532400" cy="367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800" b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Posibles cargos laborales</a:t>
            </a:r>
            <a:endParaRPr lang="en-US" sz="1800"/>
          </a:p>
        </p:txBody>
      </p:sp>
      <p:sp>
        <p:nvSpPr>
          <p:cNvPr id="9" name="Text 7"/>
          <p:cNvSpPr/>
          <p:nvPr/>
        </p:nvSpPr>
        <p:spPr>
          <a:xfrm>
            <a:off x="1047922" y="4136231"/>
            <a:ext cx="3310053" cy="367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8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Comunicación Social</a:t>
            </a:r>
            <a:endParaRPr lang="en-US" sz="1800"/>
          </a:p>
        </p:txBody>
      </p:sp>
      <p:sp>
        <p:nvSpPr>
          <p:cNvPr id="10" name="Text 8"/>
          <p:cNvSpPr/>
          <p:nvPr/>
        </p:nvSpPr>
        <p:spPr>
          <a:xfrm>
            <a:off x="4221057" y="4136231"/>
            <a:ext cx="7532400" cy="367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8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Periodista, community manager, locutor, relacionista público, editor de contenidos</a:t>
            </a:r>
            <a:endParaRPr lang="en-US" sz="1800"/>
          </a:p>
        </p:txBody>
      </p:sp>
      <p:sp>
        <p:nvSpPr>
          <p:cNvPr id="11" name="Text 9"/>
          <p:cNvSpPr/>
          <p:nvPr/>
        </p:nvSpPr>
        <p:spPr>
          <a:xfrm>
            <a:off x="1047922" y="4805561"/>
            <a:ext cx="3310053" cy="367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8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Medicina</a:t>
            </a:r>
            <a:endParaRPr lang="en-US" sz="1800"/>
          </a:p>
        </p:txBody>
      </p:sp>
      <p:sp>
        <p:nvSpPr>
          <p:cNvPr id="12" name="Text 10"/>
          <p:cNvSpPr/>
          <p:nvPr/>
        </p:nvSpPr>
        <p:spPr>
          <a:xfrm>
            <a:off x="4221057" y="4805561"/>
            <a:ext cx="7532400" cy="367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8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Médico general, pediatra, epidemiólogo, médico deportivo, investigador</a:t>
            </a:r>
            <a:endParaRPr lang="en-US" sz="1800"/>
          </a:p>
        </p:txBody>
      </p:sp>
      <p:sp>
        <p:nvSpPr>
          <p:cNvPr id="13" name="Text 11"/>
          <p:cNvSpPr/>
          <p:nvPr/>
        </p:nvSpPr>
        <p:spPr>
          <a:xfrm>
            <a:off x="1047922" y="5474891"/>
            <a:ext cx="3310053" cy="367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8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Administración</a:t>
            </a:r>
            <a:endParaRPr lang="en-US" sz="1800"/>
          </a:p>
        </p:txBody>
      </p:sp>
      <p:sp>
        <p:nvSpPr>
          <p:cNvPr id="14" name="Text 12"/>
          <p:cNvSpPr/>
          <p:nvPr/>
        </p:nvSpPr>
        <p:spPr>
          <a:xfrm>
            <a:off x="4221057" y="5474891"/>
            <a:ext cx="7532400" cy="367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8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Gerente, jefe de RR.HH., emprendedor, auditor, asesor financiero</a:t>
            </a:r>
            <a:endParaRPr lang="en-US"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5376926" y="803176"/>
            <a:ext cx="580614" cy="271562"/>
          </a:xfrm>
          <a:prstGeom prst="roundRect">
            <a:avLst>
              <a:gd name="adj" fmla="val 19923"/>
            </a:avLst>
          </a:prstGeom>
          <a:solidFill>
            <a:srgbClr val="E6E6E6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Text 1"/>
          <p:cNvSpPr/>
          <p:nvPr/>
        </p:nvSpPr>
        <p:spPr>
          <a:xfrm>
            <a:off x="5473464" y="851396"/>
            <a:ext cx="997123" cy="175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PARTE 3</a:t>
            </a:r>
            <a:endParaRPr lang="en-US" sz="1000"/>
          </a:p>
        </p:txBody>
      </p:sp>
      <p:sp>
        <p:nvSpPr>
          <p:cNvPr id="5" name="Text 2"/>
          <p:cNvSpPr/>
          <p:nvPr/>
        </p:nvSpPr>
        <p:spPr>
          <a:xfrm>
            <a:off x="5376926" y="1119783"/>
            <a:ext cx="6009728" cy="811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Soy lámina del álbum </a:t>
            </a:r>
            <a:r>
              <a:rPr lang="en-US" sz="250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🃏</a:t>
            </a:r>
            <a:r>
              <a:rPr lang="en-US" sz="25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— Mi ficha Panini profesional</a:t>
            </a:r>
            <a:endParaRPr lang="en-US" sz="2500"/>
          </a:p>
        </p:txBody>
      </p:sp>
      <p:sp>
        <p:nvSpPr>
          <p:cNvPr id="6" name="Text 3"/>
          <p:cNvSpPr/>
          <p:nvPr/>
        </p:nvSpPr>
        <p:spPr>
          <a:xfrm>
            <a:off x="5376926" y="2100263"/>
            <a:ext cx="6009728" cy="437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25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¿Recuerdas las láminas del álbum del Mundial? Hoy vas a crear la tuya propia, pero del futuro: una ficha que te represente como el profesional que quieres ser.</a:t>
            </a:r>
            <a:endParaRPr lang="en-US" sz="1250"/>
          </a:p>
        </p:txBody>
      </p:sp>
      <p:sp>
        <p:nvSpPr>
          <p:cNvPr id="7" name="Text 4"/>
          <p:cNvSpPr/>
          <p:nvPr/>
        </p:nvSpPr>
        <p:spPr>
          <a:xfrm>
            <a:off x="5376926" y="2665016"/>
            <a:ext cx="321957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>
                <a:solidFill>
                  <a:srgbClr val="383838"/>
                </a:solidFill>
                <a:latin typeface="Patrick Hand Light" pitchFamily="34" charset="0"/>
                <a:ea typeface="Patrick Hand Light" pitchFamily="34" charset="-122"/>
                <a:cs typeface="Patrick Hand Light" pitchFamily="34" charset="-120"/>
              </a:rPr>
              <a:t>01</a:t>
            </a:r>
            <a:endParaRPr lang="en-US" sz="1250"/>
          </a:p>
        </p:txBody>
      </p:sp>
      <p:sp>
        <p:nvSpPr>
          <p:cNvPr id="8" name="Shape 5"/>
          <p:cNvSpPr/>
          <p:nvPr/>
        </p:nvSpPr>
        <p:spPr>
          <a:xfrm>
            <a:off x="5376926" y="2919512"/>
            <a:ext cx="2948509" cy="19050"/>
          </a:xfrm>
          <a:prstGeom prst="rect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9" name="Text 6"/>
          <p:cNvSpPr/>
          <p:nvPr/>
        </p:nvSpPr>
        <p:spPr>
          <a:xfrm>
            <a:off x="5376926" y="3038078"/>
            <a:ext cx="1610181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Abre chat.openai.com</a:t>
            </a:r>
            <a:endParaRPr lang="en-US" sz="1250"/>
          </a:p>
        </p:txBody>
      </p:sp>
      <p:sp>
        <p:nvSpPr>
          <p:cNvPr id="10" name="Text 7"/>
          <p:cNvSpPr/>
          <p:nvPr/>
        </p:nvSpPr>
        <p:spPr>
          <a:xfrm>
            <a:off x="5376926" y="3306862"/>
            <a:ext cx="2948509" cy="218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25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Usa ChatGPT o la IA que prefieras.</a:t>
            </a:r>
            <a:endParaRPr lang="en-US" sz="1250"/>
          </a:p>
        </p:txBody>
      </p:sp>
      <p:sp>
        <p:nvSpPr>
          <p:cNvPr id="11" name="Text 8"/>
          <p:cNvSpPr/>
          <p:nvPr/>
        </p:nvSpPr>
        <p:spPr>
          <a:xfrm>
            <a:off x="8438145" y="2665016"/>
            <a:ext cx="321957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>
                <a:solidFill>
                  <a:srgbClr val="383838"/>
                </a:solidFill>
                <a:latin typeface="Patrick Hand Light" pitchFamily="34" charset="0"/>
                <a:ea typeface="Patrick Hand Light" pitchFamily="34" charset="-122"/>
                <a:cs typeface="Patrick Hand Light" pitchFamily="34" charset="-120"/>
              </a:rPr>
              <a:t>02</a:t>
            </a:r>
            <a:endParaRPr lang="en-US" sz="1250"/>
          </a:p>
        </p:txBody>
      </p:sp>
      <p:sp>
        <p:nvSpPr>
          <p:cNvPr id="12" name="Shape 9"/>
          <p:cNvSpPr/>
          <p:nvPr/>
        </p:nvSpPr>
        <p:spPr>
          <a:xfrm>
            <a:off x="8438145" y="2919512"/>
            <a:ext cx="2948509" cy="19050"/>
          </a:xfrm>
          <a:prstGeom prst="rect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3" name="Text 10"/>
          <p:cNvSpPr/>
          <p:nvPr/>
        </p:nvSpPr>
        <p:spPr>
          <a:xfrm>
            <a:off x="8438145" y="3038078"/>
            <a:ext cx="1610181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Escribe el prompt</a:t>
            </a:r>
            <a:endParaRPr lang="en-US" sz="1250"/>
          </a:p>
        </p:txBody>
      </p:sp>
      <p:sp>
        <p:nvSpPr>
          <p:cNvPr id="14" name="Text 11"/>
          <p:cNvSpPr/>
          <p:nvPr/>
        </p:nvSpPr>
        <p:spPr>
          <a:xfrm>
            <a:off x="8438145" y="3306862"/>
            <a:ext cx="2948509" cy="13138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250" i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"Actúa como diseñador gráfico. Crea una ficha tipo lámina Panini que me represente como [TU PROFESIÓN] en el futuro. Incluye: nombre, cargo, habilidades clave, estadísticas con humor, institución de formación y una frase motivacional."</a:t>
            </a:r>
            <a:endParaRPr lang="en-US" sz="1250"/>
          </a:p>
        </p:txBody>
      </p:sp>
      <p:sp>
        <p:nvSpPr>
          <p:cNvPr id="15" name="Text 12"/>
          <p:cNvSpPr/>
          <p:nvPr/>
        </p:nvSpPr>
        <p:spPr>
          <a:xfrm>
            <a:off x="5376926" y="4854178"/>
            <a:ext cx="321957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>
                <a:solidFill>
                  <a:srgbClr val="383838"/>
                </a:solidFill>
                <a:latin typeface="Patrick Hand Light" pitchFamily="34" charset="0"/>
                <a:ea typeface="Patrick Hand Light" pitchFamily="34" charset="-122"/>
                <a:cs typeface="Patrick Hand Light" pitchFamily="34" charset="-120"/>
              </a:rPr>
              <a:t>03</a:t>
            </a:r>
            <a:endParaRPr lang="en-US" sz="1250"/>
          </a:p>
        </p:txBody>
      </p:sp>
      <p:sp>
        <p:nvSpPr>
          <p:cNvPr id="16" name="Shape 13"/>
          <p:cNvSpPr/>
          <p:nvPr/>
        </p:nvSpPr>
        <p:spPr>
          <a:xfrm>
            <a:off x="5376926" y="5108674"/>
            <a:ext cx="6009728" cy="19050"/>
          </a:xfrm>
          <a:prstGeom prst="rect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7" name="Text 14"/>
          <p:cNvSpPr/>
          <p:nvPr/>
        </p:nvSpPr>
        <p:spPr>
          <a:xfrm>
            <a:off x="5376926" y="5227241"/>
            <a:ext cx="1610181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Personaliza y crea</a:t>
            </a:r>
            <a:endParaRPr lang="en-US" sz="1250"/>
          </a:p>
        </p:txBody>
      </p:sp>
      <p:sp>
        <p:nvSpPr>
          <p:cNvPr id="18" name="Text 15"/>
          <p:cNvSpPr/>
          <p:nvPr/>
        </p:nvSpPr>
        <p:spPr>
          <a:xfrm>
            <a:off x="5376926" y="5496024"/>
            <a:ext cx="6009728" cy="437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25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Reemplaza [TU PROFESIÓN], personaliza con tu foto y creatividad, e imprime o dibuja para pegar en el taller.</a:t>
            </a:r>
            <a:endParaRPr lang="en-US" sz="125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A6BD4C29-EF11-5F51-D989-4F95F8925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726" y="573832"/>
            <a:ext cx="4567153" cy="57103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0434" y="834032"/>
            <a:ext cx="998325" cy="404911"/>
          </a:xfrm>
          <a:prstGeom prst="roundRect">
            <a:avLst>
              <a:gd name="adj" fmla="val 18695"/>
            </a:avLst>
          </a:prstGeom>
          <a:solidFill>
            <a:srgbClr val="E6E6E6"/>
          </a:solidFill>
          <a:ln/>
        </p:spPr>
        <p:txBody>
          <a:bodyPr/>
          <a:lstStyle/>
          <a:p>
            <a:endParaRPr lang="es-CO" sz="2400"/>
          </a:p>
        </p:txBody>
      </p:sp>
      <p:sp>
        <p:nvSpPr>
          <p:cNvPr id="3" name="Text 1"/>
          <p:cNvSpPr/>
          <p:nvPr/>
        </p:nvSpPr>
        <p:spPr>
          <a:xfrm>
            <a:off x="1090683" y="894159"/>
            <a:ext cx="1363267" cy="2402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PARTE 4</a:t>
            </a:r>
            <a:endParaRPr lang="en-US" sz="1600"/>
          </a:p>
        </p:txBody>
      </p:sp>
      <p:sp>
        <p:nvSpPr>
          <p:cNvPr id="4" name="Text 2"/>
          <p:cNvSpPr/>
          <p:nvPr/>
        </p:nvSpPr>
        <p:spPr>
          <a:xfrm>
            <a:off x="970434" y="1264344"/>
            <a:ext cx="4880647" cy="10090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Mi proyecto de vida no es una tarea — es mi historia </a:t>
            </a:r>
            <a:r>
              <a:rPr lang="en-US" sz="360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🌱</a:t>
            </a:r>
            <a:endParaRPr lang="en-US" sz="3600"/>
          </a:p>
        </p:txBody>
      </p:sp>
      <p:sp>
        <p:nvSpPr>
          <p:cNvPr id="5" name="Text 3"/>
          <p:cNvSpPr/>
          <p:nvPr/>
        </p:nvSpPr>
        <p:spPr>
          <a:xfrm>
            <a:off x="970434" y="2448223"/>
            <a:ext cx="4880647" cy="900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Más allá de elegir una carrera, un proyecto de vida es la forma en que decides vivir, quién quieres ser como persona y qué huella quieres dejar.</a:t>
            </a:r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0434" y="3545582"/>
            <a:ext cx="4880647" cy="1315641"/>
          </a:xfrm>
          <a:prstGeom prst="roundRect">
            <a:avLst>
              <a:gd name="adj" fmla="val 6403"/>
            </a:avLst>
          </a:prstGeom>
          <a:solidFill>
            <a:srgbClr val="D9D9D9"/>
          </a:solidFill>
          <a:ln/>
        </p:spPr>
        <p:txBody>
          <a:bodyPr/>
          <a:lstStyle/>
          <a:p>
            <a:endParaRPr lang="es-CO" sz="240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950" y="3842941"/>
            <a:ext cx="250620" cy="200521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22087" y="3753048"/>
            <a:ext cx="4028478" cy="900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La euforia del presente y el futuro no son opuestos. </a:t>
            </a:r>
            <a:r>
              <a:rPr lang="en-US" b="1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Aprender a planear desde lo que disfrutas hoy es la clave.</a:t>
            </a:r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6765" y="651371"/>
            <a:ext cx="4392503" cy="4392613"/>
          </a:xfrm>
          <a:prstGeom prst="rect">
            <a:avLst/>
          </a:prstGeom>
        </p:spPr>
      </p:pic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5035" y="5411887"/>
            <a:ext cx="3296560" cy="65127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221749" y="5437287"/>
            <a:ext cx="3019846" cy="600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¿Entre las dos opciones que exploraste, cuál te motiva más y por qué?</a:t>
            </a:r>
            <a:endParaRPr lang="en-US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34769" y="5411887"/>
            <a:ext cx="3296560" cy="65127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4711483" y="5437287"/>
            <a:ext cx="3019846" cy="600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¿Qué pasos concretos puedes dar en los próximos 2 años?</a:t>
            </a:r>
            <a:endParaRPr lang="en-US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24503" y="5411887"/>
            <a:ext cx="3296560" cy="651272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8201217" y="5437287"/>
            <a:ext cx="3019846" cy="600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¿Qué sientes cuando imaginas ejercer esa profesión?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05140" y="694630"/>
            <a:ext cx="783908" cy="403622"/>
          </a:xfrm>
          <a:prstGeom prst="roundRect">
            <a:avLst>
              <a:gd name="adj" fmla="val 18192"/>
            </a:avLst>
          </a:prstGeom>
          <a:solidFill>
            <a:srgbClr val="E6E6E6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3" name="Text 1"/>
          <p:cNvSpPr/>
          <p:nvPr/>
        </p:nvSpPr>
        <p:spPr>
          <a:xfrm>
            <a:off x="936205" y="760115"/>
            <a:ext cx="1131363" cy="272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35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PARTE 5</a:t>
            </a:r>
            <a:endParaRPr lang="en-US" sz="1350"/>
          </a:p>
        </p:txBody>
      </p:sp>
      <p:sp>
        <p:nvSpPr>
          <p:cNvPr id="4" name="Text 2"/>
          <p:cNvSpPr/>
          <p:nvPr/>
        </p:nvSpPr>
        <p:spPr>
          <a:xfrm>
            <a:off x="805140" y="1181199"/>
            <a:ext cx="5699181" cy="558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Mi hoja de vida en grande </a:t>
            </a:r>
            <a:r>
              <a:rPr lang="en-US" sz="340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🗂️✨</a:t>
            </a:r>
            <a:endParaRPr lang="en-US" sz="3400"/>
          </a:p>
        </p:txBody>
      </p:sp>
      <p:sp>
        <p:nvSpPr>
          <p:cNvPr id="5" name="Text 3"/>
          <p:cNvSpPr/>
          <p:nvPr/>
        </p:nvSpPr>
        <p:spPr>
          <a:xfrm>
            <a:off x="805140" y="2051546"/>
            <a:ext cx="10581415" cy="6818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7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Una hoja de vida no solo existe en un documento de Word. ¡Hoy la vas a crear de forma </a:t>
            </a:r>
            <a:r>
              <a:rPr lang="en-US" sz="1700" b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visual, creativa y en tamaño real</a:t>
            </a:r>
            <a:r>
              <a:rPr lang="en-US" sz="17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! Es tu carta de presentación ante el mundo.</a:t>
            </a:r>
            <a:endParaRPr lang="en-US" sz="1700"/>
          </a:p>
        </p:txBody>
      </p:sp>
      <p:sp>
        <p:nvSpPr>
          <p:cNvPr id="6" name="Shape 4"/>
          <p:cNvSpPr/>
          <p:nvPr/>
        </p:nvSpPr>
        <p:spPr>
          <a:xfrm>
            <a:off x="805140" y="2966839"/>
            <a:ext cx="3388732" cy="1207294"/>
          </a:xfrm>
          <a:prstGeom prst="roundRect">
            <a:avLst>
              <a:gd name="adj" fmla="val 7602"/>
            </a:avLst>
          </a:prstGeom>
          <a:solidFill>
            <a:srgbClr val="E6E6E6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7" name="Text 5"/>
          <p:cNvSpPr/>
          <p:nvPr/>
        </p:nvSpPr>
        <p:spPr>
          <a:xfrm>
            <a:off x="1036314" y="3198019"/>
            <a:ext cx="2185238" cy="2794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📛</a:t>
            </a:r>
            <a:r>
              <a:rPr lang="en-US" sz="17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Datos personales</a:t>
            </a:r>
            <a:endParaRPr lang="en-US" sz="1700"/>
          </a:p>
        </p:txBody>
      </p:sp>
      <p:sp>
        <p:nvSpPr>
          <p:cNvPr id="8" name="Shape 6"/>
          <p:cNvSpPr/>
          <p:nvPr/>
        </p:nvSpPr>
        <p:spPr>
          <a:xfrm>
            <a:off x="4401432" y="2966839"/>
            <a:ext cx="3388732" cy="1207294"/>
          </a:xfrm>
          <a:prstGeom prst="roundRect">
            <a:avLst>
              <a:gd name="adj" fmla="val 7602"/>
            </a:avLst>
          </a:prstGeom>
          <a:solidFill>
            <a:srgbClr val="E6E6E6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9" name="Text 7"/>
          <p:cNvSpPr/>
          <p:nvPr/>
        </p:nvSpPr>
        <p:spPr>
          <a:xfrm>
            <a:off x="4632606" y="3198019"/>
            <a:ext cx="2185238" cy="2794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🧭</a:t>
            </a:r>
            <a:r>
              <a:rPr lang="en-US" sz="17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Perfil profesional</a:t>
            </a:r>
            <a:endParaRPr lang="en-US" sz="1700"/>
          </a:p>
        </p:txBody>
      </p:sp>
      <p:sp>
        <p:nvSpPr>
          <p:cNvPr id="10" name="Text 8"/>
          <p:cNvSpPr/>
          <p:nvPr/>
        </p:nvSpPr>
        <p:spPr>
          <a:xfrm>
            <a:off x="4632606" y="3602038"/>
            <a:ext cx="2926384" cy="340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7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Escrito en futuro: "Seré un/a…"</a:t>
            </a:r>
            <a:endParaRPr lang="en-US" sz="1700"/>
          </a:p>
        </p:txBody>
      </p:sp>
      <p:sp>
        <p:nvSpPr>
          <p:cNvPr id="11" name="Shape 9"/>
          <p:cNvSpPr/>
          <p:nvPr/>
        </p:nvSpPr>
        <p:spPr>
          <a:xfrm>
            <a:off x="7997724" y="2966839"/>
            <a:ext cx="3388732" cy="1207294"/>
          </a:xfrm>
          <a:prstGeom prst="roundRect">
            <a:avLst>
              <a:gd name="adj" fmla="val 7602"/>
            </a:avLst>
          </a:prstGeom>
          <a:solidFill>
            <a:srgbClr val="E6E6E6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2" name="Text 10"/>
          <p:cNvSpPr/>
          <p:nvPr/>
        </p:nvSpPr>
        <p:spPr>
          <a:xfrm>
            <a:off x="8228898" y="3198019"/>
            <a:ext cx="2185238" cy="2794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🎓</a:t>
            </a:r>
            <a:r>
              <a:rPr lang="en-US" sz="17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Formación</a:t>
            </a:r>
            <a:endParaRPr lang="en-US" sz="1700"/>
          </a:p>
        </p:txBody>
      </p:sp>
      <p:sp>
        <p:nvSpPr>
          <p:cNvPr id="13" name="Text 11"/>
          <p:cNvSpPr/>
          <p:nvPr/>
        </p:nvSpPr>
        <p:spPr>
          <a:xfrm>
            <a:off x="8228898" y="3602038"/>
            <a:ext cx="2926384" cy="340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7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Actual y futura</a:t>
            </a:r>
            <a:endParaRPr lang="en-US" sz="1700"/>
          </a:p>
        </p:txBody>
      </p:sp>
      <p:sp>
        <p:nvSpPr>
          <p:cNvPr id="14" name="Shape 12"/>
          <p:cNvSpPr/>
          <p:nvPr/>
        </p:nvSpPr>
        <p:spPr>
          <a:xfrm>
            <a:off x="805140" y="4381698"/>
            <a:ext cx="5186828" cy="1207294"/>
          </a:xfrm>
          <a:prstGeom prst="roundRect">
            <a:avLst>
              <a:gd name="adj" fmla="val 7602"/>
            </a:avLst>
          </a:prstGeom>
          <a:solidFill>
            <a:srgbClr val="E6E6E6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5" name="Text 13"/>
          <p:cNvSpPr/>
          <p:nvPr/>
        </p:nvSpPr>
        <p:spPr>
          <a:xfrm>
            <a:off x="1036314" y="4612878"/>
            <a:ext cx="2185238" cy="2794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💪</a:t>
            </a:r>
            <a:r>
              <a:rPr lang="en-US" sz="17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Habilidades</a:t>
            </a:r>
            <a:endParaRPr lang="en-US" sz="1700"/>
          </a:p>
        </p:txBody>
      </p:sp>
      <p:sp>
        <p:nvSpPr>
          <p:cNvPr id="16" name="Text 14"/>
          <p:cNvSpPr/>
          <p:nvPr/>
        </p:nvSpPr>
        <p:spPr>
          <a:xfrm>
            <a:off x="1036314" y="5016897"/>
            <a:ext cx="4724480" cy="340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7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Blandas y duras</a:t>
            </a:r>
            <a:endParaRPr lang="en-US" sz="1700"/>
          </a:p>
        </p:txBody>
      </p:sp>
      <p:sp>
        <p:nvSpPr>
          <p:cNvPr id="17" name="Shape 15"/>
          <p:cNvSpPr/>
          <p:nvPr/>
        </p:nvSpPr>
        <p:spPr>
          <a:xfrm>
            <a:off x="6199528" y="4381698"/>
            <a:ext cx="5186927" cy="1207294"/>
          </a:xfrm>
          <a:prstGeom prst="roundRect">
            <a:avLst>
              <a:gd name="adj" fmla="val 7602"/>
            </a:avLst>
          </a:prstGeom>
          <a:solidFill>
            <a:srgbClr val="E6E6E6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8" name="Text 16"/>
          <p:cNvSpPr/>
          <p:nvPr/>
        </p:nvSpPr>
        <p:spPr>
          <a:xfrm>
            <a:off x="6430702" y="4612878"/>
            <a:ext cx="2185238" cy="2794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🏆</a:t>
            </a:r>
            <a:r>
              <a:rPr lang="en-US" sz="17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Experiencias</a:t>
            </a:r>
            <a:endParaRPr lang="en-US" sz="1700"/>
          </a:p>
        </p:txBody>
      </p:sp>
      <p:sp>
        <p:nvSpPr>
          <p:cNvPr id="19" name="Text 17"/>
          <p:cNvSpPr/>
          <p:nvPr/>
        </p:nvSpPr>
        <p:spPr>
          <a:xfrm>
            <a:off x="6430702" y="5016897"/>
            <a:ext cx="4724579" cy="340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7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Logros y valores</a:t>
            </a:r>
            <a:endParaRPr lang="en-US" sz="1700"/>
          </a:p>
        </p:txBody>
      </p:sp>
      <p:sp>
        <p:nvSpPr>
          <p:cNvPr id="20" name="Text 18"/>
          <p:cNvSpPr/>
          <p:nvPr/>
        </p:nvSpPr>
        <p:spPr>
          <a:xfrm>
            <a:off x="805140" y="5822454"/>
            <a:ext cx="11191000" cy="340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700" b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Material:</a:t>
            </a:r>
            <a:r>
              <a:rPr lang="en-US" sz="17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cartulina o pliego de papel periódico, marcadores, recortes y creatividad.</a:t>
            </a:r>
            <a:endParaRPr lang="en-US" sz="17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8823" y="462607"/>
            <a:ext cx="433575" cy="296565"/>
          </a:xfrm>
          <a:prstGeom prst="roundRect">
            <a:avLst>
              <a:gd name="adj" fmla="val 19547"/>
            </a:avLst>
          </a:prstGeom>
          <a:solidFill>
            <a:srgbClr val="E6E6E6"/>
          </a:solidFill>
          <a:ln/>
        </p:spPr>
        <p:txBody>
          <a:bodyPr/>
          <a:lstStyle/>
          <a:p>
            <a:endParaRPr lang="es-CO" sz="2400"/>
          </a:p>
        </p:txBody>
      </p:sp>
      <p:sp>
        <p:nvSpPr>
          <p:cNvPr id="4" name="Text 1"/>
          <p:cNvSpPr/>
          <p:nvPr/>
        </p:nvSpPr>
        <p:spPr>
          <a:xfrm>
            <a:off x="632305" y="514300"/>
            <a:ext cx="836195" cy="193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TIPS</a:t>
            </a:r>
            <a:endParaRPr lang="en-US" sz="1200"/>
          </a:p>
        </p:txBody>
      </p:sp>
      <p:sp>
        <p:nvSpPr>
          <p:cNvPr id="5" name="Text 2"/>
          <p:cNvSpPr/>
          <p:nvPr/>
        </p:nvSpPr>
        <p:spPr>
          <a:xfrm>
            <a:off x="528823" y="810865"/>
            <a:ext cx="6285946" cy="437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Consejos para una cartelera que destaque </a:t>
            </a:r>
            <a:r>
              <a:rPr lang="en-US" sz="320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🎨</a:t>
            </a:r>
            <a:endParaRPr lang="en-US" sz="320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6043" y="1606053"/>
            <a:ext cx="6009728" cy="1566266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7514" y="2056209"/>
            <a:ext cx="258756" cy="25876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624519" y="1797546"/>
            <a:ext cx="1725172" cy="215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Diseño limpio</a:t>
            </a:r>
            <a:endParaRPr lang="en-US" sz="1600"/>
          </a:p>
        </p:txBody>
      </p:sp>
      <p:sp>
        <p:nvSpPr>
          <p:cNvPr id="9" name="Text 4"/>
          <p:cNvSpPr/>
          <p:nvPr/>
        </p:nvSpPr>
        <p:spPr>
          <a:xfrm>
            <a:off x="1624519" y="2090737"/>
            <a:ext cx="4979764" cy="4829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Usa máximo 3 colores. Divide el espacio en secciones antes de escribir. Resalta tu habilidad principal con una estrella o recuadro especial.</a:t>
            </a:r>
            <a:endParaRPr lang="en-US" sz="160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6043" y="3301701"/>
            <a:ext cx="6009728" cy="1400671"/>
          </a:xfrm>
          <a:prstGeom prst="rect">
            <a:avLst/>
          </a:prstGeom>
        </p:spPr>
      </p:pic>
      <p:pic>
        <p:nvPicPr>
          <p:cNvPr id="11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7514" y="3872606"/>
            <a:ext cx="258756" cy="258763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1624519" y="3493193"/>
            <a:ext cx="1725172" cy="215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Contenido honesto</a:t>
            </a:r>
            <a:endParaRPr lang="en-US" sz="1600"/>
          </a:p>
        </p:txBody>
      </p:sp>
      <p:sp>
        <p:nvSpPr>
          <p:cNvPr id="13" name="Text 6"/>
          <p:cNvSpPr/>
          <p:nvPr/>
        </p:nvSpPr>
        <p:spPr>
          <a:xfrm>
            <a:off x="1624519" y="3786385"/>
            <a:ext cx="4979764" cy="7244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Escribe tu perfil en primera persona y tono positivo. Usa verbos de acción: </a:t>
            </a:r>
            <a:r>
              <a:rPr lang="en-US" sz="1600" i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lidero, diseño, comunico, organizo, aprendo.</a:t>
            </a: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Es mejor mencionar pocas cosas reales que inventar experiencias.</a:t>
            </a:r>
            <a:endParaRPr lang="en-US" sz="160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6043" y="4831754"/>
            <a:ext cx="6009728" cy="1165523"/>
          </a:xfrm>
          <a:prstGeom prst="rect">
            <a:avLst/>
          </a:prstGeom>
        </p:spPr>
      </p:pic>
      <p:pic>
        <p:nvPicPr>
          <p:cNvPr id="15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7514" y="5285084"/>
            <a:ext cx="258756" cy="258763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1624519" y="5023246"/>
            <a:ext cx="1725172" cy="215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IA como apoyo</a:t>
            </a:r>
            <a:endParaRPr lang="en-US" sz="1600"/>
          </a:p>
        </p:txBody>
      </p:sp>
      <p:sp>
        <p:nvSpPr>
          <p:cNvPr id="17" name="Text 8"/>
          <p:cNvSpPr/>
          <p:nvPr/>
        </p:nvSpPr>
        <p:spPr>
          <a:xfrm>
            <a:off x="1624519" y="5316437"/>
            <a:ext cx="4979764" cy="4893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Pide a ChatGPT o Canva AI que te ayude a redactar tu perfil o ideas de diseño. Pero recuerda: </a:t>
            </a:r>
            <a:r>
              <a:rPr lang="en-US" sz="1600" b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la cartelera final la haces TÚ con tus propias manos</a:t>
            </a: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60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🙌</a:t>
            </a:r>
            <a:endParaRPr lang="en-US" sz="1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5041" y="830461"/>
            <a:ext cx="4290012" cy="466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¿Qué vas a entregar? </a:t>
            </a:r>
            <a:r>
              <a:rPr lang="en-US" sz="320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📋</a:t>
            </a:r>
            <a:endParaRPr lang="en-US" sz="3200"/>
          </a:p>
        </p:txBody>
      </p:sp>
      <p:sp>
        <p:nvSpPr>
          <p:cNvPr id="4" name="Text 1"/>
          <p:cNvSpPr/>
          <p:nvPr/>
        </p:nvSpPr>
        <p:spPr>
          <a:xfrm>
            <a:off x="805041" y="1517650"/>
            <a:ext cx="6009728" cy="53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Este taller hace parte de tu nota del primer trimestre de Proyecto de Ciclo V. </a:t>
            </a:r>
            <a:r>
              <a:rPr lang="en-US" sz="1600" b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No hay respuestas incorrectas</a:t>
            </a: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: lo que importa es la reflexión y el esfuerzo.</a:t>
            </a:r>
            <a:endParaRPr lang="en-US" sz="1600"/>
          </a:p>
        </p:txBody>
      </p:sp>
      <p:sp>
        <p:nvSpPr>
          <p:cNvPr id="5" name="Shape 2"/>
          <p:cNvSpPr/>
          <p:nvPr/>
        </p:nvSpPr>
        <p:spPr>
          <a:xfrm>
            <a:off x="805041" y="2213273"/>
            <a:ext cx="6009728" cy="3814167"/>
          </a:xfrm>
          <a:prstGeom prst="roundRect">
            <a:avLst>
              <a:gd name="adj" fmla="val 2026"/>
            </a:avLst>
          </a:prstGeom>
          <a:solidFill>
            <a:srgbClr val="E6E6E6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s-CO" sz="2000"/>
          </a:p>
        </p:txBody>
      </p:sp>
      <p:sp>
        <p:nvSpPr>
          <p:cNvPr id="6" name="Shape 3"/>
          <p:cNvSpPr/>
          <p:nvPr/>
        </p:nvSpPr>
        <p:spPr>
          <a:xfrm>
            <a:off x="811391" y="2219623"/>
            <a:ext cx="5997028" cy="2217241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2000"/>
          </a:p>
        </p:txBody>
      </p:sp>
      <p:sp>
        <p:nvSpPr>
          <p:cNvPr id="7" name="Text 4"/>
          <p:cNvSpPr/>
          <p:nvPr/>
        </p:nvSpPr>
        <p:spPr>
          <a:xfrm>
            <a:off x="995338" y="2403574"/>
            <a:ext cx="1840164" cy="229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📄</a:t>
            </a: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Taller escrito</a:t>
            </a:r>
            <a:endParaRPr lang="en-US" sz="1600"/>
          </a:p>
        </p:txBody>
      </p:sp>
      <p:sp>
        <p:nvSpPr>
          <p:cNvPr id="8" name="Text 5"/>
          <p:cNvSpPr/>
          <p:nvPr/>
        </p:nvSpPr>
        <p:spPr>
          <a:xfrm>
            <a:off x="995338" y="2721868"/>
            <a:ext cx="5629134" cy="15310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Dos opciones vocacionales con justificación</a:t>
            </a:r>
            <a:endParaRPr lang="en-US" sz="1600"/>
          </a:p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Cargos y puestos laborales investigados</a:t>
            </a:r>
            <a:endParaRPr lang="en-US" sz="1600"/>
          </a:p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Ficha Panini con IA pegada o adjunta</a:t>
            </a:r>
            <a:endParaRPr lang="en-US" sz="1600"/>
          </a:p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Reflexión personal sobre proyecto de vida</a:t>
            </a:r>
            <a:endParaRPr lang="en-US" sz="1600"/>
          </a:p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Boceto de hoja de vida en cartelera</a:t>
            </a:r>
            <a:endParaRPr lang="en-US" sz="1600"/>
          </a:p>
        </p:txBody>
      </p:sp>
      <p:sp>
        <p:nvSpPr>
          <p:cNvPr id="9" name="Shape 6"/>
          <p:cNvSpPr/>
          <p:nvPr/>
        </p:nvSpPr>
        <p:spPr>
          <a:xfrm>
            <a:off x="811391" y="4436864"/>
            <a:ext cx="5997028" cy="1584226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2000"/>
          </a:p>
        </p:txBody>
      </p:sp>
      <p:sp>
        <p:nvSpPr>
          <p:cNvPr id="10" name="Shape 7"/>
          <p:cNvSpPr/>
          <p:nvPr/>
        </p:nvSpPr>
        <p:spPr>
          <a:xfrm>
            <a:off x="811391" y="4436864"/>
            <a:ext cx="5997028" cy="25400"/>
          </a:xfrm>
          <a:prstGeom prst="roundRect">
            <a:avLst>
              <a:gd name="adj" fmla="val 304294"/>
            </a:avLst>
          </a:prstGeom>
          <a:solidFill>
            <a:srgbClr val="CCCCCC"/>
          </a:solidFill>
          <a:ln/>
        </p:spPr>
        <p:txBody>
          <a:bodyPr/>
          <a:lstStyle/>
          <a:p>
            <a:endParaRPr lang="es-CO" sz="2000"/>
          </a:p>
        </p:txBody>
      </p:sp>
      <p:sp>
        <p:nvSpPr>
          <p:cNvPr id="11" name="Text 8"/>
          <p:cNvSpPr/>
          <p:nvPr/>
        </p:nvSpPr>
        <p:spPr>
          <a:xfrm>
            <a:off x="995338" y="4620816"/>
            <a:ext cx="1840164" cy="229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🗂️</a:t>
            </a: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Cartelera física</a:t>
            </a:r>
            <a:endParaRPr lang="en-US" sz="1600"/>
          </a:p>
        </p:txBody>
      </p:sp>
      <p:sp>
        <p:nvSpPr>
          <p:cNvPr id="12" name="Text 9"/>
          <p:cNvSpPr/>
          <p:nvPr/>
        </p:nvSpPr>
        <p:spPr>
          <a:xfrm>
            <a:off x="995338" y="4939109"/>
            <a:ext cx="5629134" cy="8980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Contiene todas las secciones de una hoja de vida</a:t>
            </a:r>
            <a:endParaRPr lang="en-US" sz="1600"/>
          </a:p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Está organizada, creativa y presentable</a:t>
            </a:r>
            <a:endParaRPr lang="en-US" sz="1600"/>
          </a:p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160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Refleja la profesión u oficio elegida</a:t>
            </a:r>
            <a:endParaRPr lang="en-US"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928</Words>
  <Application>Microsoft Office PowerPoint</Application>
  <PresentationFormat>Panorámica</PresentationFormat>
  <Paragraphs>105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Patrick Hand Light</vt:lpstr>
      <vt:lpstr>Patrick Hand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Familia MyM</dc:creator>
  <cp:lastModifiedBy>DIEGO JOSE MOLANO GARCIA</cp:lastModifiedBy>
  <cp:revision>2</cp:revision>
  <dcterms:created xsi:type="dcterms:W3CDTF">2026-06-17T12:21:53Z</dcterms:created>
  <dcterms:modified xsi:type="dcterms:W3CDTF">2026-06-17T22:44:29Z</dcterms:modified>
</cp:coreProperties>
</file>